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336" r:id="rId4"/>
    <p:sldId id="349" r:id="rId5"/>
    <p:sldId id="346" r:id="rId6"/>
    <p:sldId id="350" r:id="rId7"/>
    <p:sldId id="333" r:id="rId8"/>
    <p:sldId id="337" r:id="rId9"/>
    <p:sldId id="334" r:id="rId10"/>
    <p:sldId id="345" r:id="rId11"/>
    <p:sldId id="348" r:id="rId12"/>
    <p:sldId id="340" r:id="rId13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588" y="96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620893"/>
            <a:ext cx="16460232" cy="1"/>
          </a:xfrm>
          <a:prstGeom prst="line">
            <a:avLst/>
          </a:prstGeom>
          <a:ln w="75390">
            <a:solidFill>
              <a:srgbClr val="00E6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17850684" y="1620891"/>
            <a:ext cx="2253415" cy="1"/>
          </a:xfrm>
          <a:prstGeom prst="line">
            <a:avLst/>
          </a:prstGeom>
          <a:ln w="75390">
            <a:solidFill>
              <a:srgbClr val="DADAD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05205" y="452373"/>
            <a:ext cx="18093690" cy="18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lang="ru-RU"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1207483" y="2559244"/>
            <a:ext cx="18350609" cy="7155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ОТЧЕТ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по реализации проекта «Оптимизация процесса взаимодействия структурных подразделений при исполнении предписаний ФАС России и УФАС по Рязанской области».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56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Срок реализации с 07.11.2022 до 15.03.2023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Руководитель рабочей группы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заместитель директора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Сазонова О.В.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012"/>
            <a:ext cx="3110282" cy="31102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B963-374E-46EC-92B2-52A697E57041}"/>
              </a:ext>
            </a:extLst>
          </p:cNvPr>
          <p:cNvSpPr/>
          <p:nvPr/>
        </p:nvSpPr>
        <p:spPr>
          <a:xfrm>
            <a:off x="2818006" y="1044682"/>
            <a:ext cx="990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ГКУ РО «Центр закупок Рязанской области»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580D08-59E7-902A-33A5-62B370DC8E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3" y="1684131"/>
            <a:ext cx="4024699" cy="53662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AE5FAC-5774-F0B9-28DB-07D3ED2D7E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15" r="-295" b="21434"/>
          <a:stretch/>
        </p:blipFill>
        <p:spPr>
          <a:xfrm>
            <a:off x="4348322" y="2584234"/>
            <a:ext cx="5908024" cy="43866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6BDB16-6EA9-7F7B-68D7-7EFD652261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2" t="4201" r="2631" b="5411"/>
          <a:stretch/>
        </p:blipFill>
        <p:spPr>
          <a:xfrm>
            <a:off x="11592915" y="1684131"/>
            <a:ext cx="4592360" cy="5638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98D749-3AB9-3438-530D-E541A25CD3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5176502" y="7180490"/>
            <a:ext cx="1309073" cy="10488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AE3A381-056B-16D0-3A06-EC8BF78D81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4" t="5962" r="10596" b="6478"/>
          <a:stretch/>
        </p:blipFill>
        <p:spPr>
          <a:xfrm>
            <a:off x="16044461" y="1684130"/>
            <a:ext cx="4024699" cy="572020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F5E5829-3C79-E226-6389-421A3782CF87}"/>
              </a:ext>
            </a:extLst>
          </p:cNvPr>
          <p:cNvSpPr/>
          <p:nvPr/>
        </p:nvSpPr>
        <p:spPr>
          <a:xfrm rot="10800000" flipV="1">
            <a:off x="14377997" y="6696454"/>
            <a:ext cx="2906081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2,3,4,7,8,9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D9A30-7365-1886-6777-89654EC3F3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7" t="7732" b="4057"/>
          <a:stretch/>
        </p:blipFill>
        <p:spPr>
          <a:xfrm rot="16200000">
            <a:off x="5352727" y="6310800"/>
            <a:ext cx="3892026" cy="591521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292A2-78BB-16C6-8C56-496ED4C57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3618525" y="6924606"/>
            <a:ext cx="1309073" cy="104888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F20FD-ED07-480F-B0E6-D1804E3F2D2A}"/>
              </a:ext>
            </a:extLst>
          </p:cNvPr>
          <p:cNvSpPr/>
          <p:nvPr/>
        </p:nvSpPr>
        <p:spPr>
          <a:xfrm>
            <a:off x="2930820" y="6591602"/>
            <a:ext cx="2684482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1,5,6,8,10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4117ABE-C6EF-2B12-291C-2883D02F5F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t="15985" r="3957" b="7105"/>
          <a:stretch/>
        </p:blipFill>
        <p:spPr>
          <a:xfrm rot="10800000">
            <a:off x="9283182" y="7435397"/>
            <a:ext cx="5952759" cy="389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99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ГКУ РО «Центр закупок Рязанской области»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924E5-BCF2-4E42-B8EF-F3E9AB34C6AA}"/>
              </a:ext>
            </a:extLst>
          </p:cNvPr>
          <p:cNvSpPr txBox="1"/>
          <p:nvPr/>
        </p:nvSpPr>
        <p:spPr>
          <a:xfrm>
            <a:off x="1676400" y="838200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ea typeface="Microsoft YaHei" panose="020B0503020204020204" pitchFamily="34" charset="-122"/>
                <a:cs typeface="Calibri"/>
                <a:sym typeface="Calibri"/>
              </a:rPr>
              <a:t>Итоги работы</a:t>
            </a: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823083" y="1895732"/>
            <a:ext cx="6964136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времени на сбор информации о ходе исполнения предписания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1142" y="1847731"/>
            <a:ext cx="6880087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времени на проверку документов об исполнении предписания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9440" y="5359113"/>
            <a:ext cx="427616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6</a:t>
            </a:r>
            <a:r>
              <a:rPr lang="ru-RU" sz="3200" dirty="0">
                <a:solidFill>
                  <a:srgbClr val="00B0F0"/>
                </a:solidFill>
                <a:latin typeface="Helvetica Neue"/>
              </a:rPr>
              <a:t>0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 минут до </a:t>
            </a:r>
            <a:r>
              <a:rPr lang="ru-RU" sz="3200" dirty="0">
                <a:solidFill>
                  <a:srgbClr val="00B0F0"/>
                </a:solidFill>
                <a:latin typeface="Helvetica Neue"/>
              </a:rPr>
              <a:t>5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 минут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7438369"/>
            <a:ext cx="18878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ru-RU" sz="3000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Устранены потери, не приносящие ценности процессу: ожидание (уточнение информации у специалистов профильного отдела о стадии исполнения предписания); лишние движения (отсутствие единообразия при взаимодействии структурных подразделений); перепроизводство (дублирование информации в случае отсутствия ответственного лица, лишние движения документов).</a:t>
            </a:r>
          </a:p>
          <a:p>
            <a:pPr lvl="0" algn="just">
              <a:tabLst>
                <a:tab pos="630555" algn="l"/>
              </a:tabLst>
            </a:pPr>
            <a:r>
              <a:rPr lang="ru-RU" sz="3000" dirty="0">
                <a:solidFill>
                  <a:schemeClr val="tx1"/>
                </a:solidFill>
                <a:effectLst/>
                <a:latin typeface="Helvetica Neue"/>
                <a:ea typeface="Calibri" panose="020F0502020204030204" pitchFamily="34" charset="0"/>
              </a:rPr>
              <a:t>Реализация указанных мероприятий позволила достичь целевых показателей и не потребовала расходования бюджетных средств.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9ED0E-7864-EFA8-A059-0C812713E729}"/>
              </a:ext>
            </a:extLst>
          </p:cNvPr>
          <p:cNvSpPr txBox="1"/>
          <p:nvPr/>
        </p:nvSpPr>
        <p:spPr>
          <a:xfrm>
            <a:off x="12509287" y="5359113"/>
            <a:ext cx="4276169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</a:t>
            </a:r>
            <a:r>
              <a:rPr lang="ru-RU" sz="3200" dirty="0">
                <a:solidFill>
                  <a:srgbClr val="00B0F0"/>
                </a:solidFill>
                <a:latin typeface="Helvetica Neue"/>
              </a:rPr>
              <a:t>15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 минут до </a:t>
            </a:r>
            <a:r>
              <a:rPr lang="ru-RU" sz="3200" dirty="0">
                <a:solidFill>
                  <a:srgbClr val="00B0F0"/>
                </a:solidFill>
                <a:latin typeface="Helvetica Neue"/>
              </a:rPr>
              <a:t>5</a:t>
            </a: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 минут</a:t>
            </a:r>
          </a:p>
        </p:txBody>
      </p:sp>
    </p:spTree>
    <p:extLst>
      <p:ext uri="{BB962C8B-B14F-4D97-AF65-F5344CB8AC3E}">
        <p14:creationId xmlns:p14="http://schemas.microsoft.com/office/powerpoint/2010/main" val="36214583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927991" y="4036040"/>
            <a:ext cx="183506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600" b="1" dirty="0"/>
              <a:t>СПАСИБО ЗА ВНИМАНИЕ!</a:t>
            </a:r>
          </a:p>
          <a:p>
            <a:pPr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820721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929879" y="953322"/>
            <a:ext cx="40093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Рабочая группа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FAD69A-68D6-9A12-E272-C82937BC2B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95" t="29201" r="11535" b="12542"/>
          <a:stretch/>
        </p:blipFill>
        <p:spPr>
          <a:xfrm>
            <a:off x="914399" y="1676400"/>
            <a:ext cx="18041815" cy="943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5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9FA39E-B3A7-4732-B859-B1BFF166A1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" t="24564" r="8693" b="12307"/>
          <a:stretch/>
        </p:blipFill>
        <p:spPr>
          <a:xfrm>
            <a:off x="497502" y="2059632"/>
            <a:ext cx="19109095" cy="88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F0DD9C-B10A-4782-990B-1CEA02DE7612}"/>
              </a:ext>
            </a:extLst>
          </p:cNvPr>
          <p:cNvSpPr txBox="1"/>
          <p:nvPr/>
        </p:nvSpPr>
        <p:spPr>
          <a:xfrm>
            <a:off x="234351" y="1723247"/>
            <a:ext cx="195208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476781-F784-D7ED-24DF-C823B53252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19" t="25870" r="3917" b="11871"/>
          <a:stretch/>
        </p:blipFill>
        <p:spPr>
          <a:xfrm>
            <a:off x="478194" y="2481527"/>
            <a:ext cx="19277045" cy="81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474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5E377A-8982-47AB-A121-B341ECE3E794}"/>
              </a:ext>
            </a:extLst>
          </p:cNvPr>
          <p:cNvSpPr txBox="1"/>
          <p:nvPr/>
        </p:nvSpPr>
        <p:spPr>
          <a:xfrm>
            <a:off x="-171450" y="1942237"/>
            <a:ext cx="19907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6B79A5-19AC-B924-1425-A49924C9D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9" t="24564" r="8448" b="11872"/>
          <a:stretch/>
        </p:blipFill>
        <p:spPr>
          <a:xfrm>
            <a:off x="338882" y="1782108"/>
            <a:ext cx="19426335" cy="929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69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5E377A-8982-47AB-A121-B341ECE3E794}"/>
              </a:ext>
            </a:extLst>
          </p:cNvPr>
          <p:cNvSpPr txBox="1"/>
          <p:nvPr/>
        </p:nvSpPr>
        <p:spPr>
          <a:xfrm>
            <a:off x="-171450" y="1942237"/>
            <a:ext cx="19907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56C26-1709-902B-E491-0BD3D0738F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42" t="27176" r="41754" b="11872"/>
          <a:stretch/>
        </p:blipFill>
        <p:spPr>
          <a:xfrm>
            <a:off x="4248409" y="2434681"/>
            <a:ext cx="11607282" cy="863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056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52876" y="953322"/>
            <a:ext cx="5852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Диаграмма Спаггети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41AD18-4752-996D-DE26-986AE0E6A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95" t="14332" r="24734" b="11218"/>
          <a:stretch/>
        </p:blipFill>
        <p:spPr>
          <a:xfrm>
            <a:off x="354563" y="2039974"/>
            <a:ext cx="9697487" cy="91221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DE730D-8536-62EA-3680-86CCF0B65D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33" t="15421" r="34775" b="15790"/>
          <a:stretch/>
        </p:blipFill>
        <p:spPr>
          <a:xfrm>
            <a:off x="10052050" y="2039973"/>
            <a:ext cx="9523574" cy="91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94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657350" y="898269"/>
            <a:ext cx="182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ТОП 5 проблем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7C6F8A-C7F6-45A8-9231-354C2156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-1226692"/>
            <a:ext cx="22114844" cy="36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4263203-37F2-4692-2AA6-6CF053CEA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338709"/>
              </p:ext>
            </p:extLst>
          </p:nvPr>
        </p:nvGraphicFramePr>
        <p:xfrm>
          <a:off x="357544" y="2929812"/>
          <a:ext cx="19389012" cy="64216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0118">
                  <a:extLst>
                    <a:ext uri="{9D8B030D-6E8A-4147-A177-3AD203B41FA5}">
                      <a16:colId xmlns:a16="http://schemas.microsoft.com/office/drawing/2014/main" val="2921395218"/>
                    </a:ext>
                  </a:extLst>
                </a:gridCol>
                <a:gridCol w="6116212">
                  <a:extLst>
                    <a:ext uri="{9D8B030D-6E8A-4147-A177-3AD203B41FA5}">
                      <a16:colId xmlns:a16="http://schemas.microsoft.com/office/drawing/2014/main" val="3227428502"/>
                    </a:ext>
                  </a:extLst>
                </a:gridCol>
                <a:gridCol w="5250630">
                  <a:extLst>
                    <a:ext uri="{9D8B030D-6E8A-4147-A177-3AD203B41FA5}">
                      <a16:colId xmlns:a16="http://schemas.microsoft.com/office/drawing/2014/main" val="1146382204"/>
                    </a:ext>
                  </a:extLst>
                </a:gridCol>
                <a:gridCol w="2573211">
                  <a:extLst>
                    <a:ext uri="{9D8B030D-6E8A-4147-A177-3AD203B41FA5}">
                      <a16:colId xmlns:a16="http://schemas.microsoft.com/office/drawing/2014/main" val="3279039905"/>
                    </a:ext>
                  </a:extLst>
                </a:gridCol>
                <a:gridCol w="2079073">
                  <a:extLst>
                    <a:ext uri="{9D8B030D-6E8A-4147-A177-3AD203B41FA5}">
                      <a16:colId xmlns:a16="http://schemas.microsoft.com/office/drawing/2014/main" val="1096462164"/>
                    </a:ext>
                  </a:extLst>
                </a:gridCol>
                <a:gridCol w="2559768">
                  <a:extLst>
                    <a:ext uri="{9D8B030D-6E8A-4147-A177-3AD203B41FA5}">
                      <a16:colId xmlns:a16="http://schemas.microsoft.com/office/drawing/2014/main" val="2546578700"/>
                    </a:ext>
                  </a:extLst>
                </a:gridCol>
              </a:tblGrid>
              <a:tr h="5036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проблемы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Вклад (мин.)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Вклад (руб.)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Иное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932520"/>
                  </a:ext>
                </a:extLst>
              </a:tr>
              <a:tr h="871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Периодическое уточнение информации у специалистов профильного отдела о стадии исполнения предписания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Утверждение единого порядка исполнения предписаний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13586"/>
                  </a:ext>
                </a:extLst>
              </a:tr>
              <a:tr h="869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Отсутствие единой системы фиксации сроков исполнения предписаний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Утверждение единого порядка исполнения предписаний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019956"/>
                  </a:ext>
                </a:extLst>
              </a:tr>
              <a:tr h="8710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Отсутствие единой системы фиксации полной информации по выданному предписанию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Создание единой базы данных по исполнению предписаний</a:t>
                      </a: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55827"/>
                  </a:ext>
                </a:extLst>
              </a:tr>
              <a:tr h="10547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Разный подход к наименованию файлов по исполнению предписания при направлении в правовой отдел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Разработка единых названий для документов об исполнении предписаний</a:t>
                      </a: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-10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48231"/>
                  </a:ext>
                </a:extLst>
              </a:tr>
              <a:tr h="2085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Уточнение информации у специалистов правового куда  направлять документы об исполнении предписания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Утверждение единого порядка исполнения предписаний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-5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38" marR="6353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843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7603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19300" y="953322"/>
            <a:ext cx="49575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Карточка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9F0985-2380-3B3D-7701-3E669AC48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92" t="19185" r="14209" b="17703"/>
          <a:stretch/>
        </p:blipFill>
        <p:spPr>
          <a:xfrm>
            <a:off x="1527175" y="1676400"/>
            <a:ext cx="17049750" cy="85105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723451-0FB0-7588-16CE-4F9AEDEF06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167" t="76074" r="8833" b="15037"/>
          <a:stretch/>
        </p:blipFill>
        <p:spPr>
          <a:xfrm>
            <a:off x="13982700" y="9867900"/>
            <a:ext cx="451485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0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4667</TotalTime>
  <Words>375</Words>
  <Application>Microsoft Office PowerPoint</Application>
  <PresentationFormat>Произвольный</PresentationFormat>
  <Paragraphs>83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Helvetica</vt:lpstr>
      <vt:lpstr>Helvetica Neue</vt:lpstr>
      <vt:lpstr>Rubik Regular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Secretary</dc:creator>
  <cp:lastModifiedBy>Office8 MS</cp:lastModifiedBy>
  <cp:revision>174</cp:revision>
  <dcterms:modified xsi:type="dcterms:W3CDTF">2023-03-13T12:35:23Z</dcterms:modified>
</cp:coreProperties>
</file>